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65" r:id="rId12"/>
    <p:sldId id="293" r:id="rId13"/>
    <p:sldId id="433" r:id="rId14"/>
    <p:sldId id="434" r:id="rId15"/>
    <p:sldId id="437" r:id="rId16"/>
    <p:sldId id="435" r:id="rId17"/>
    <p:sldId id="436" r:id="rId18"/>
    <p:sldId id="291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imavera" initials="P" lastIdx="1" clrIdx="0">
    <p:extLst>
      <p:ext uri="{19B8F6BF-5375-455C-9EA6-DF929625EA0E}">
        <p15:presenceInfo xmlns:p15="http://schemas.microsoft.com/office/powerpoint/2012/main" userId="Primave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A571"/>
    <a:srgbClr val="F9E4F0"/>
    <a:srgbClr val="E8E0D5"/>
    <a:srgbClr val="D3E2F5"/>
    <a:srgbClr val="F2F1EF"/>
    <a:srgbClr val="008B6F"/>
    <a:srgbClr val="FFFFFF"/>
    <a:srgbClr val="E3D6E8"/>
    <a:srgbClr val="86D13B"/>
    <a:srgbClr val="63A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FF7BA7-0966-4616-818C-CEAB659B0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46675AD-6423-4E52-8405-688D35039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BB47B7-E774-4F44-B19E-E772E0E1D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E788-1A13-4461-8A2A-FE657A28D919}" type="datetimeFigureOut">
              <a:rPr lang="cs-CZ" smtClean="0"/>
              <a:t>17.03.2022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5B3028-18A0-4ACE-A2B0-87B4B726E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EFCC44-D8BB-4491-ABAA-D3D4B5AC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9CB40-1060-4E0B-A2D5-647E3E696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6010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BF90CC-4AF2-40EC-850C-3796FE2F0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C99D1F4-8CF1-4A3F-8D8A-95BE43EF3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BD4229-4DAD-44C0-858A-0E3E7348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E788-1A13-4461-8A2A-FE657A28D919}" type="datetimeFigureOut">
              <a:rPr lang="cs-CZ" smtClean="0"/>
              <a:t>17.03.2022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3B769A-9E68-4B1C-BDD1-64D5593E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E5CC62-42E5-458B-8ED2-970D9B0B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9CB40-1060-4E0B-A2D5-647E3E696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44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650DC91-2BFD-410D-9285-9DCC65243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A391B28-6572-4894-961B-F452C007B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C52E85-33FB-47AD-B8CA-D15BCD621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E788-1A13-4461-8A2A-FE657A28D919}" type="datetimeFigureOut">
              <a:rPr lang="cs-CZ" smtClean="0"/>
              <a:t>17.03.2022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69D6A3-CCC7-4FD7-AB29-42B6AD340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C3C319-1B29-45EB-8146-FA10EB5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9CB40-1060-4E0B-A2D5-647E3E696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69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75EF86-C17E-4489-BB54-DA6856FF4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47D068-6574-4A72-A546-F147DF8C3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C775F3-441B-492E-B23D-F8DB383A3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E788-1A13-4461-8A2A-FE657A28D919}" type="datetimeFigureOut">
              <a:rPr lang="cs-CZ" smtClean="0"/>
              <a:t>17.03.2022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853EAA-2714-4536-9A26-27E2B135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1516EF-D7C4-4B87-BB69-50CA3CECF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9CB40-1060-4E0B-A2D5-647E3E696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1636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B04B6-747C-4B05-A406-334DA2F6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987293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25D74D3-2AFB-458F-89E8-B3B2C76C2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87293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E7611E-0480-4308-807C-99AE7A3CE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E788-1A13-4461-8A2A-FE657A28D919}" type="datetimeFigureOut">
              <a:rPr lang="cs-CZ" smtClean="0"/>
              <a:t>17.03.2022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254362-F301-4895-BB88-3FE6DA7A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C3844B-B1A8-49DF-8525-99D8542DD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9CB40-1060-4E0B-A2D5-647E3E696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187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B7B94A-9AAD-4FC6-8C1E-F383C6400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25F3CF-AC55-42F7-BD96-C99AB8A9A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6416967-2953-46E2-B2C3-C97C03404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7B9C85-AA27-4582-ACFF-8EFB7B9CA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E788-1A13-4461-8A2A-FE657A28D919}" type="datetimeFigureOut">
              <a:rPr lang="cs-CZ" smtClean="0"/>
              <a:t>17.03.2022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FB436E-227E-44AD-8008-8DF527AB8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FAA089-4ABC-4D4B-892B-8BEC3E3CD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9CB40-1060-4E0B-A2D5-647E3E696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550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E5D047-9456-4BA0-B411-D4332BC58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204333-2EED-4A10-A46E-BB36B2BC1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E0CDF5-1956-4251-8EE2-E7329AC14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E8DE022-E4EE-4D5F-9EA2-3ED833E40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B507D4E-09B7-4884-AFED-DB2F960AF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F0E2D73-99C4-4F35-8115-94B56E596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E788-1A13-4461-8A2A-FE657A28D919}" type="datetimeFigureOut">
              <a:rPr lang="cs-CZ" smtClean="0"/>
              <a:t>17.03.2022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BA4BCA8-2607-4E4A-93F0-B65C4770C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018DEEC-DD88-495C-A69C-4136385A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9CB40-1060-4E0B-A2D5-647E3E696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572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5C6BBA-E75D-4732-A6C4-5336BAA2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6B763D8-1BB9-44D6-AE6B-42076F496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E788-1A13-4461-8A2A-FE657A28D919}" type="datetimeFigureOut">
              <a:rPr lang="cs-CZ" smtClean="0"/>
              <a:t>17.03.2022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A195B9-79CC-461E-A236-F497726B1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74CBF84-456B-449D-8A47-85DC22AE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9CB40-1060-4E0B-A2D5-647E3E696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92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0E320A6-DB67-43F7-AB9D-0080F8B01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E788-1A13-4461-8A2A-FE657A28D919}" type="datetimeFigureOut">
              <a:rPr lang="cs-CZ" smtClean="0"/>
              <a:t>17.03.2022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11295D5-F464-4E8C-AC5D-4BA044FD7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282BA9-A7B9-4220-A21E-D78A6588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9CB40-1060-4E0B-A2D5-647E3E696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97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BD339-89A2-44B7-8975-F6863D035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B7B1FA-FC32-4865-9F03-09AC12D6B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ABA50F-7F84-4BBD-9B09-0F2D2D230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34EB82-84DD-413B-9D10-2C31A8BF5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E788-1A13-4461-8A2A-FE657A28D919}" type="datetimeFigureOut">
              <a:rPr lang="cs-CZ" smtClean="0"/>
              <a:t>17.03.2022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D9183EB-E3E5-49BE-9EFA-1294E9656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21F04D-A844-4A93-895C-17EDE047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9CB40-1060-4E0B-A2D5-647E3E696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24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8E7FB-CA85-4611-BC66-F15BE53CF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092A1F-5B46-431B-B439-C72BF7067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0D1AB15-DE03-46E1-BD0C-0CD512F89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E14348-8D77-4326-82EF-748A703A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E788-1A13-4461-8A2A-FE657A28D919}" type="datetimeFigureOut">
              <a:rPr lang="cs-CZ" smtClean="0"/>
              <a:t>17.03.2022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E1EFFFF-8C16-48AE-BFF6-6E4ED6F1A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6AEED21-7774-48AB-8C41-775A56157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9CB40-1060-4E0B-A2D5-647E3E696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68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FF032FD-1BC5-4C24-8104-8F6DAD5630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3"/>
          <a:stretch/>
        </p:blipFill>
        <p:spPr>
          <a:xfrm flipH="1">
            <a:off x="10064968" y="0"/>
            <a:ext cx="2127031" cy="6858000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D6840F1-9115-4F89-A05D-622AD8E5E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454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7E9BDC4-6258-4ACE-BD0F-95647852B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9454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38F76B-0021-4F46-873F-231EC09A94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E788-1A13-4461-8A2A-FE657A28D919}" type="datetimeFigureOut">
              <a:rPr lang="cs-CZ" smtClean="0"/>
              <a:t>17.03.2022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7BC8E8-38FE-44BB-83A9-DB653AB7F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04B8E4-F3DA-4DFC-A6CC-D224F7168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9CB40-1060-4E0B-A2D5-647E3E696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80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utura PT Book" panose="020B05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utura PT Light" panose="020B040202020402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utura PT Light" panose="020B04020202040203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utura PT Light" panose="020B04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PT Light" panose="020B04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utura PT Light" panose="020B04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45D8272-C2FA-4335-9924-8DBF606AB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05" y="1875934"/>
            <a:ext cx="7059390" cy="3106132"/>
          </a:xfrm>
          <a:prstGeom prst="rect">
            <a:avLst/>
          </a:prstGeom>
        </p:spPr>
      </p:pic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4C4C60B3-3BAA-4E48-9CB4-95269EE25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8467">
            <a:off x="-540385" y="4150434"/>
            <a:ext cx="3401863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07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27D4D-6E7E-4C06-A532-0E4B55C6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328" y="365125"/>
            <a:ext cx="8174286" cy="1325563"/>
          </a:xfrm>
        </p:spPr>
        <p:txBody>
          <a:bodyPr/>
          <a:lstStyle/>
          <a:p>
            <a:r>
              <a:rPr lang="cs-CZ" dirty="0"/>
              <a:t>Čisté pigmenty a sebevyjádření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1311-0F5D-4D07-BC8D-ED87AE51C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328" y="1825625"/>
            <a:ext cx="8174286" cy="46672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4000"/>
              </a:lnSpc>
            </a:pPr>
            <a:r>
              <a:rPr lang="cs-CZ" dirty="0"/>
              <a:t>.55 </a:t>
            </a:r>
            <a:r>
              <a:rPr lang="cs-CZ" dirty="0" err="1"/>
              <a:t>Pure</a:t>
            </a:r>
            <a:r>
              <a:rPr lang="cs-CZ" dirty="0"/>
              <a:t> </a:t>
            </a:r>
            <a:r>
              <a:rPr lang="cs-CZ" dirty="0" err="1"/>
              <a:t>Mahogany</a:t>
            </a:r>
            <a:r>
              <a:rPr lang="cs-CZ" dirty="0"/>
              <a:t> (Čisté mahagonové)</a:t>
            </a:r>
          </a:p>
          <a:p>
            <a:pPr>
              <a:lnSpc>
                <a:spcPct val="114000"/>
              </a:lnSpc>
            </a:pPr>
            <a:r>
              <a:rPr lang="cs-CZ" dirty="0"/>
              <a:t>.22 </a:t>
            </a:r>
            <a:r>
              <a:rPr lang="cs-CZ" dirty="0" err="1"/>
              <a:t>Pure</a:t>
            </a:r>
            <a:r>
              <a:rPr lang="cs-CZ" dirty="0"/>
              <a:t> Violet (Čisté fialové)</a:t>
            </a:r>
          </a:p>
          <a:p>
            <a:pPr>
              <a:lnSpc>
                <a:spcPct val="114000"/>
              </a:lnSpc>
            </a:pPr>
            <a:r>
              <a:rPr lang="cs-CZ" dirty="0"/>
              <a:t>.26 Violet </a:t>
            </a:r>
            <a:r>
              <a:rPr lang="cs-CZ" dirty="0" err="1"/>
              <a:t>Red</a:t>
            </a:r>
            <a:r>
              <a:rPr lang="cs-CZ" dirty="0"/>
              <a:t> (Fialovo červené)</a:t>
            </a:r>
          </a:p>
          <a:p>
            <a:pPr>
              <a:lnSpc>
                <a:spcPct val="114000"/>
              </a:lnSpc>
            </a:pPr>
            <a:r>
              <a:rPr lang="cs-CZ" dirty="0" err="1"/>
              <a:t>Pure</a:t>
            </a:r>
            <a:r>
              <a:rPr lang="cs-CZ" dirty="0"/>
              <a:t> </a:t>
            </a:r>
            <a:r>
              <a:rPr lang="cs-CZ" dirty="0" err="1"/>
              <a:t>Colors</a:t>
            </a:r>
            <a:r>
              <a:rPr lang="cs-CZ" dirty="0"/>
              <a:t> (Čisté pigmenty)</a:t>
            </a:r>
          </a:p>
          <a:p>
            <a:pPr>
              <a:lnSpc>
                <a:spcPct val="114000"/>
              </a:lnSpc>
            </a:pPr>
            <a:endParaRPr lang="cs-CZ" dirty="0"/>
          </a:p>
          <a:p>
            <a:pPr>
              <a:lnSpc>
                <a:spcPct val="114000"/>
              </a:lnSpc>
            </a:pPr>
            <a:r>
              <a:rPr lang="cs-CZ" dirty="0"/>
              <a:t>Ideální pro: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Pastelové tónování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Korekce barvy</a:t>
            </a:r>
          </a:p>
          <a:p>
            <a:pPr lvl="1">
              <a:lnSpc>
                <a:spcPct val="114000"/>
              </a:lnSpc>
            </a:pPr>
            <a:r>
              <a:rPr lang="cs-CZ" dirty="0" err="1"/>
              <a:t>Proleskování</a:t>
            </a:r>
            <a:r>
              <a:rPr lang="cs-CZ" dirty="0"/>
              <a:t> barvy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Kreativní barvení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1648D3-F4E8-46D7-96CF-139F0D868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" y="173037"/>
            <a:ext cx="1381126" cy="1381126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8A1E225C-3BD0-4983-BBA9-64E083C49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5" y="3728417"/>
            <a:ext cx="2358190" cy="2986708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C5EDB2D0-3C80-4BC3-9ED4-78AE707EC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6" y="1445726"/>
            <a:ext cx="2358189" cy="24255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740FEDC-1C45-42FB-8C02-D0C0DC9635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t="-2737" r="-1464" b="6165"/>
          <a:stretch/>
        </p:blipFill>
        <p:spPr>
          <a:xfrm rot="668523">
            <a:off x="7746548" y="3169531"/>
            <a:ext cx="2096827" cy="3035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78279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doprava, balón, příslušenství, letadlo&#10;&#10;Popis byl vytvořen automaticky">
            <a:extLst>
              <a:ext uri="{FF2B5EF4-FFF2-40B4-BE49-F238E27FC236}">
                <a16:creationId xmlns:a16="http://schemas.microsoft.com/office/drawing/2014/main" id="{B32BBFEA-4DBB-4FDD-B920-3B0D3EE8B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190" y="0"/>
            <a:ext cx="6871621" cy="68580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258FF1C7-3380-4DCE-A493-4E1FA6663E08}"/>
              </a:ext>
            </a:extLst>
          </p:cNvPr>
          <p:cNvSpPr txBox="1">
            <a:spLocks/>
          </p:cNvSpPr>
          <p:nvPr/>
        </p:nvSpPr>
        <p:spPr>
          <a:xfrm rot="16200000">
            <a:off x="-1723629" y="2766218"/>
            <a:ext cx="6858001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utura PT Book" panose="020B05020202040203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Barevný kruh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51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27D4D-6E7E-4C06-A532-0E4B55C6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328" y="365125"/>
            <a:ext cx="8174286" cy="1325563"/>
          </a:xfrm>
        </p:spPr>
        <p:txBody>
          <a:bodyPr/>
          <a:lstStyle/>
          <a:p>
            <a:r>
              <a:rPr lang="cs-CZ" dirty="0"/>
              <a:t>Domíchání odstínů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1311-0F5D-4D07-BC8D-ED87AE51C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328" y="1825625"/>
            <a:ext cx="8174286" cy="4667250"/>
          </a:xfrm>
        </p:spPr>
        <p:txBody>
          <a:bodyPr>
            <a:normAutofit lnSpcReduction="10000"/>
          </a:bodyPr>
          <a:lstStyle/>
          <a:p>
            <a:pPr>
              <a:lnSpc>
                <a:spcPct val="114000"/>
              </a:lnSpc>
            </a:pPr>
            <a:r>
              <a:rPr lang="cs-CZ" dirty="0"/>
              <a:t>Všechny odstíny starých </a:t>
            </a:r>
            <a:r>
              <a:rPr lang="cs-CZ" dirty="0" err="1"/>
              <a:t>Echos</a:t>
            </a:r>
            <a:r>
              <a:rPr lang="cs-CZ" dirty="0"/>
              <a:t> </a:t>
            </a:r>
            <a:r>
              <a:rPr lang="cs-CZ" dirty="0" err="1"/>
              <a:t>Color</a:t>
            </a:r>
            <a:r>
              <a:rPr lang="cs-CZ" dirty="0"/>
              <a:t> je možné domíchat</a:t>
            </a:r>
          </a:p>
          <a:p>
            <a:pPr>
              <a:lnSpc>
                <a:spcPct val="114000"/>
              </a:lnSpc>
            </a:pPr>
            <a:endParaRPr lang="cs-CZ" dirty="0"/>
          </a:p>
          <a:p>
            <a:pPr>
              <a:lnSpc>
                <a:spcPct val="114000"/>
              </a:lnSpc>
            </a:pPr>
            <a:r>
              <a:rPr lang="cs-CZ" dirty="0"/>
              <a:t>Praktické příklady: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Toner </a:t>
            </a:r>
            <a:r>
              <a:rPr lang="cs-CZ" dirty="0" err="1"/>
              <a:t>Argento</a:t>
            </a:r>
            <a:r>
              <a:rPr lang="cs-CZ" dirty="0"/>
              <a:t> (stříbrný):</a:t>
            </a:r>
          </a:p>
          <a:p>
            <a:pPr marL="914400" lvl="2" indent="0">
              <a:lnSpc>
                <a:spcPct val="114000"/>
              </a:lnSpc>
              <a:buNone/>
            </a:pPr>
            <a:r>
              <a:rPr lang="cs-CZ" dirty="0"/>
              <a:t>50 g odstínu 10.11 + 100 g aktivátoru (poměr 1:2)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Odstín 44.0:</a:t>
            </a:r>
          </a:p>
          <a:p>
            <a:pPr marL="914400" lvl="2" indent="0">
              <a:lnSpc>
                <a:spcPct val="114000"/>
              </a:lnSpc>
              <a:buNone/>
            </a:pPr>
            <a:r>
              <a:rPr lang="cs-CZ" dirty="0"/>
              <a:t>50 g odstínu 4.0 + 50 g aktivátoru (poměr 1:1)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Odstín 6.23:</a:t>
            </a:r>
          </a:p>
          <a:p>
            <a:pPr marL="914400" lvl="2" indent="0">
              <a:lnSpc>
                <a:spcPct val="114000"/>
              </a:lnSpc>
              <a:buNone/>
            </a:pPr>
            <a:r>
              <a:rPr lang="cs-CZ" dirty="0"/>
              <a:t>50 g odstínu 6.72 + 5 g </a:t>
            </a:r>
            <a:r>
              <a:rPr lang="cs-CZ" dirty="0" err="1"/>
              <a:t>Pure</a:t>
            </a:r>
            <a:r>
              <a:rPr lang="cs-CZ" dirty="0"/>
              <a:t> Zlatá (mimo poměr míchání) + 75 g aktivátoru (poměr 1:1,5)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1648D3-F4E8-46D7-96CF-139F0D868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" y="173037"/>
            <a:ext cx="1381126" cy="1381126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404F1EC6-CE31-488B-9297-252394D75181}"/>
              </a:ext>
            </a:extLst>
          </p:cNvPr>
          <p:cNvGrpSpPr/>
          <p:nvPr/>
        </p:nvGrpSpPr>
        <p:grpSpPr>
          <a:xfrm>
            <a:off x="60151" y="1825625"/>
            <a:ext cx="2549177" cy="3386439"/>
            <a:chOff x="129655" y="1733551"/>
            <a:chExt cx="1825970" cy="2425699"/>
          </a:xfrm>
        </p:grpSpPr>
        <p:pic>
          <p:nvPicPr>
            <p:cNvPr id="8" name="Obrázek 7" descr="Obsah obrázku text&#10;&#10;Popis byl vytvořen automaticky">
              <a:extLst>
                <a:ext uri="{FF2B5EF4-FFF2-40B4-BE49-F238E27FC236}">
                  <a16:creationId xmlns:a16="http://schemas.microsoft.com/office/drawing/2014/main" id="{C55FCFD7-ED65-4D6C-9EB2-68102F05D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5" t="12234" r="3660" b="19711"/>
            <a:stretch/>
          </p:blipFill>
          <p:spPr>
            <a:xfrm>
              <a:off x="129655" y="1995488"/>
              <a:ext cx="1602308" cy="1695105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3A0DA952-A5CF-44EC-8AD0-C7A24A899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1565" l="9993" r="89933">
                          <a14:foregroundMark x1="22595" y1="87870" x2="20880" y2="89870"/>
                          <a14:foregroundMark x1="60999" y1="89565" x2="87845" y2="86217"/>
                          <a14:foregroundMark x1="64430" y1="89870" x2="50634" y2="85522"/>
                          <a14:foregroundMark x1="64430" y1="90217" x2="60403" y2="91565"/>
                          <a14:backgroundMark x1="20805" y1="66435" x2="18195" y2="69609"/>
                          <a14:backgroundMark x1="17599" y1="70478" x2="16033" y2="70043"/>
                          <a14:backgroundMark x1="21477" y1="74522" x2="21477" y2="75870"/>
                          <a14:backgroundMark x1="20358" y1="75217" x2="19761" y2="79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337" y="1733551"/>
              <a:ext cx="1414288" cy="24256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82706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48F6999-7AD0-4D5F-BDC5-FD9EA6376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 t="1375"/>
          <a:stretch/>
        </p:blipFill>
        <p:spPr>
          <a:xfrm>
            <a:off x="1754492" y="635000"/>
            <a:ext cx="8683015" cy="5588000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24DA84E9-AF7D-4A8D-A4FE-035B4F0CD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8467">
            <a:off x="-972185" y="4506034"/>
            <a:ext cx="3401863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67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27D4D-6E7E-4C06-A532-0E4B55C6A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Obnovená linie barevných masek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1311-0F5D-4D07-BC8D-ED87AE51C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Nové složení s bambuckým máslem</a:t>
            </a:r>
          </a:p>
          <a:p>
            <a:r>
              <a:rPr lang="cs-CZ" dirty="0"/>
              <a:t>Dlouhotrvající účinek na 8–10 umytí</a:t>
            </a:r>
          </a:p>
          <a:p>
            <a:r>
              <a:rPr lang="cs-CZ" dirty="0"/>
              <a:t>V jednom balení 5–6 aplikací</a:t>
            </a:r>
          </a:p>
          <a:p>
            <a:r>
              <a:rPr lang="cs-CZ" dirty="0"/>
              <a:t>Praktický obal umožňuje využít každou kapku</a:t>
            </a:r>
          </a:p>
          <a:p>
            <a:r>
              <a:rPr lang="cs-CZ" dirty="0"/>
              <a:t>2 minuty působení</a:t>
            </a:r>
          </a:p>
          <a:p>
            <a:r>
              <a:rPr lang="cs-CZ" dirty="0"/>
              <a:t>100% veganské složení</a:t>
            </a:r>
          </a:p>
          <a:p>
            <a:r>
              <a:rPr lang="cs-CZ" dirty="0"/>
              <a:t>Více než 95 % složení přírodního původu</a:t>
            </a:r>
          </a:p>
          <a:p>
            <a:r>
              <a:rPr lang="cs-CZ" dirty="0"/>
              <a:t>Více než 90 % biologicky odbouratelné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E651B29-5A8E-43A2-B7C5-B00D4EB35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910" y="3855387"/>
            <a:ext cx="2036135" cy="47278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6CCF39E-2D8E-43A6-A5BA-CD6ABD8AA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64" y="4469425"/>
            <a:ext cx="3475481" cy="202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53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A1D410-8B98-4C80-AA37-81B3188FC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Nový vzorník</a:t>
            </a:r>
            <a:endParaRPr lang="en-GB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7279A64-CD5B-4806-B2BF-5472125C2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910" y="5836587"/>
            <a:ext cx="2036135" cy="472787"/>
          </a:xfrm>
          <a:prstGeom prst="rect">
            <a:avLst/>
          </a:prstGeom>
        </p:spPr>
      </p:pic>
      <p:pic>
        <p:nvPicPr>
          <p:cNvPr id="5" name="Obrázek 4" descr="Obsah obrázku text, příslušenství&#10;&#10;Popis byl vytvořen automaticky">
            <a:extLst>
              <a:ext uri="{FF2B5EF4-FFF2-40B4-BE49-F238E27FC236}">
                <a16:creationId xmlns:a16="http://schemas.microsoft.com/office/drawing/2014/main" id="{76290936-7256-403F-8D02-1A2AE135F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77" y="1927573"/>
            <a:ext cx="7162800" cy="367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72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láhev, interiér, nápoje&#10;&#10;Popis byl vytvořen automaticky">
            <a:extLst>
              <a:ext uri="{FF2B5EF4-FFF2-40B4-BE49-F238E27FC236}">
                <a16:creationId xmlns:a16="http://schemas.microsoft.com/office/drawing/2014/main" id="{DB21584A-EBE0-4838-B0AA-8236F841E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36" y="1600200"/>
            <a:ext cx="6852503" cy="415251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C01039D-BE62-4D36-B91C-032239ECE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57" y="532902"/>
            <a:ext cx="3326357" cy="7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42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27D4D-6E7E-4C06-A532-0E4B55C6A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Obnovená linie korektorů </a:t>
            </a:r>
            <a:r>
              <a:rPr lang="cs-CZ" dirty="0" err="1"/>
              <a:t>odrostů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1311-0F5D-4D07-BC8D-ED87AE51C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Vylepšené balení s rozprašovačem pro přesnější a rovnoměrnější rozprach</a:t>
            </a:r>
          </a:p>
          <a:p>
            <a:r>
              <a:rPr lang="cs-CZ" dirty="0"/>
              <a:t>100% krytí šedin</a:t>
            </a:r>
          </a:p>
          <a:p>
            <a:r>
              <a:rPr lang="cs-CZ" dirty="0"/>
              <a:t>Lze vrstvit pro pozvolné překrytí</a:t>
            </a:r>
          </a:p>
          <a:p>
            <a:r>
              <a:rPr lang="cs-CZ" dirty="0"/>
              <a:t>Nové veganské složení</a:t>
            </a:r>
          </a:p>
          <a:p>
            <a:r>
              <a:rPr lang="cs-CZ" dirty="0"/>
              <a:t>Dodává vlasům přirozený lesk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FFC85E1-0A97-4919-8377-DB20C93F7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487" y="3987079"/>
            <a:ext cx="2524943" cy="578791"/>
          </a:xfrm>
          <a:prstGeom prst="rect">
            <a:avLst/>
          </a:prstGeom>
        </p:spPr>
      </p:pic>
      <p:pic>
        <p:nvPicPr>
          <p:cNvPr id="5" name="Obrázek 4" descr="Obsah obrázku text, hygienické potřeby&#10;&#10;Popis byl vytvořen automaticky">
            <a:extLst>
              <a:ext uri="{FF2B5EF4-FFF2-40B4-BE49-F238E27FC236}">
                <a16:creationId xmlns:a16="http://schemas.microsoft.com/office/drawing/2014/main" id="{71AFD40F-5559-46B9-8C0D-E1B3391DD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87" y="4700807"/>
            <a:ext cx="2524944" cy="179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98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45D8272-C2FA-4335-9924-8DBF606AB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21" y="2708726"/>
            <a:ext cx="3273972" cy="1440548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A82EB965-D4BA-40AE-9A94-4CDBB94D3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60" y="2708726"/>
            <a:ext cx="2438198" cy="1219099"/>
          </a:xfrm>
          <a:prstGeom prst="rect">
            <a:avLst/>
          </a:prstGeom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6FE0F453-B8AB-41F2-8982-E6DB62423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8467">
            <a:off x="-540385" y="4150434"/>
            <a:ext cx="3401863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51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374CE0-F188-4240-ADA9-2B4DEC13B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1943100"/>
            <a:ext cx="2971800" cy="29718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33ABE4A-410F-419F-8891-E990309A3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353" y="985855"/>
            <a:ext cx="2674462" cy="4587072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BD1E00E4-E060-4980-8B7E-68D397934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8467">
            <a:off x="-540385" y="4150434"/>
            <a:ext cx="3401863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27D4D-6E7E-4C06-A532-0E4B55C6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328" y="365125"/>
            <a:ext cx="8174286" cy="1325563"/>
          </a:xfrm>
        </p:spPr>
        <p:txBody>
          <a:bodyPr/>
          <a:lstStyle/>
          <a:p>
            <a:r>
              <a:rPr lang="cs-CZ" dirty="0"/>
              <a:t>Nové složení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1311-0F5D-4D07-BC8D-ED87AE51C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328" y="1825625"/>
            <a:ext cx="8174286" cy="4351338"/>
          </a:xfrm>
        </p:spPr>
        <p:txBody>
          <a:bodyPr anchor="ctr"/>
          <a:lstStyle/>
          <a:p>
            <a:r>
              <a:rPr lang="cs-CZ" dirty="0"/>
              <a:t>Výtažek z BIO zeleného čaje</a:t>
            </a:r>
          </a:p>
          <a:p>
            <a:pPr lvl="1"/>
            <a:r>
              <a:rPr lang="cs-CZ" dirty="0"/>
              <a:t>Antioxidační účinky</a:t>
            </a:r>
          </a:p>
          <a:p>
            <a:pPr lvl="1"/>
            <a:r>
              <a:rPr lang="cs-CZ" dirty="0"/>
              <a:t>Ochrana a trvanlivost barvy</a:t>
            </a:r>
          </a:p>
          <a:p>
            <a:r>
              <a:rPr lang="cs-CZ" dirty="0"/>
              <a:t>Olej z pouštních datlí</a:t>
            </a:r>
          </a:p>
          <a:p>
            <a:pPr lvl="1"/>
            <a:r>
              <a:rPr lang="cs-CZ" dirty="0"/>
              <a:t>Očistný a obnovující účinek</a:t>
            </a:r>
          </a:p>
          <a:p>
            <a:r>
              <a:rPr lang="cs-CZ" dirty="0"/>
              <a:t>Olej z japonské růže </a:t>
            </a:r>
            <a:r>
              <a:rPr lang="cs-CZ" dirty="0" err="1"/>
              <a:t>Tsubaki</a:t>
            </a:r>
            <a:r>
              <a:rPr lang="cs-CZ" dirty="0"/>
              <a:t> (japonské kamélie)</a:t>
            </a:r>
          </a:p>
          <a:p>
            <a:pPr lvl="1"/>
            <a:r>
              <a:rPr lang="cs-CZ" dirty="0"/>
              <a:t>Hebkost a mimořádný lesk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1648D3-F4E8-46D7-96CF-139F0D868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" y="173037"/>
            <a:ext cx="1381126" cy="13811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A99DAC9-157E-44B5-9A8F-F132C00B8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" y="1554163"/>
            <a:ext cx="2401884" cy="411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2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27D4D-6E7E-4C06-A532-0E4B55C6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328" y="365125"/>
            <a:ext cx="8174286" cy="1325563"/>
          </a:xfrm>
        </p:spPr>
        <p:txBody>
          <a:bodyPr/>
          <a:lstStyle/>
          <a:p>
            <a:r>
              <a:rPr lang="cs-CZ" dirty="0"/>
              <a:t>Nové složení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1311-0F5D-4D07-BC8D-ED87AE51C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328" y="1825625"/>
            <a:ext cx="8174286" cy="4351338"/>
          </a:xfrm>
        </p:spPr>
        <p:txBody>
          <a:bodyPr/>
          <a:lstStyle/>
          <a:p>
            <a:r>
              <a:rPr lang="cs-CZ" dirty="0"/>
              <a:t>100 % veganské složení</a:t>
            </a:r>
          </a:p>
          <a:p>
            <a:pPr lvl="1"/>
            <a:r>
              <a:rPr lang="cs-CZ" dirty="0"/>
              <a:t>Neobsahuje žádné složky živočišného původu</a:t>
            </a:r>
          </a:p>
          <a:p>
            <a:pPr lvl="1"/>
            <a:r>
              <a:rPr lang="cs-CZ" dirty="0"/>
              <a:t>Není žádným způsobem testováno na zvířatech</a:t>
            </a:r>
          </a:p>
          <a:p>
            <a:pPr lvl="1"/>
            <a:endParaRPr lang="cs-CZ" dirty="0"/>
          </a:p>
          <a:p>
            <a:r>
              <a:rPr lang="cs-CZ" dirty="0"/>
              <a:t>Bez PPD, bez </a:t>
            </a:r>
            <a:r>
              <a:rPr lang="cs-CZ" dirty="0" err="1"/>
              <a:t>resorcinolu</a:t>
            </a:r>
            <a:endParaRPr lang="cs-CZ" dirty="0"/>
          </a:p>
          <a:p>
            <a:pPr lvl="1"/>
            <a:r>
              <a:rPr lang="cs-CZ" dirty="0"/>
              <a:t>Lepší snášenlivost u klientek s citlivou pokožkou</a:t>
            </a:r>
          </a:p>
          <a:p>
            <a:pPr lvl="1"/>
            <a:r>
              <a:rPr lang="cs-CZ" dirty="0"/>
              <a:t>Šetrnější složení pro klientky i kadeřnice</a:t>
            </a:r>
          </a:p>
          <a:p>
            <a:pPr lvl="1"/>
            <a:endParaRPr lang="cs-CZ" dirty="0"/>
          </a:p>
          <a:p>
            <a:pPr marL="457200" lvl="1" indent="0" algn="ctr">
              <a:buNone/>
            </a:pPr>
            <a:r>
              <a:rPr lang="cs-CZ" sz="4000" dirty="0">
                <a:latin typeface="Futura PT Light Italic" panose="020B0402020204090303" pitchFamily="34" charset="0"/>
              </a:rPr>
              <a:t>„Méně je více.“</a:t>
            </a:r>
          </a:p>
          <a:p>
            <a:pPr lvl="1"/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1648D3-F4E8-46D7-96CF-139F0D868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" y="173037"/>
            <a:ext cx="1381126" cy="13811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A99DAC9-157E-44B5-9A8F-F132C00B8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" y="1554163"/>
            <a:ext cx="2401884" cy="411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93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27D4D-6E7E-4C06-A532-0E4B55C6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328" y="365125"/>
            <a:ext cx="8174286" cy="1325563"/>
          </a:xfrm>
        </p:spPr>
        <p:txBody>
          <a:bodyPr/>
          <a:lstStyle/>
          <a:p>
            <a:r>
              <a:rPr lang="cs-CZ" dirty="0"/>
              <a:t>Vlastnosti a výhody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1311-0F5D-4D07-BC8D-ED87AE51C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328" y="1825625"/>
            <a:ext cx="8174286" cy="435133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cs-CZ" dirty="0"/>
              <a:t>Krémová konzistence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Jednodušší a rychlejší aplikace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Lepší prosycení pramínků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Úspora barevné směsi</a:t>
            </a:r>
          </a:p>
          <a:p>
            <a:pPr>
              <a:lnSpc>
                <a:spcPct val="114000"/>
              </a:lnSpc>
            </a:pPr>
            <a:r>
              <a:rPr lang="cs-CZ" dirty="0"/>
              <a:t>Syté, výrazné odstíny</a:t>
            </a:r>
          </a:p>
          <a:p>
            <a:pPr>
              <a:lnSpc>
                <a:spcPct val="114000"/>
              </a:lnSpc>
            </a:pPr>
            <a:r>
              <a:rPr lang="cs-CZ" dirty="0"/>
              <a:t>Dokonalé krytí</a:t>
            </a:r>
          </a:p>
          <a:p>
            <a:pPr>
              <a:lnSpc>
                <a:spcPct val="114000"/>
              </a:lnSpc>
            </a:pPr>
            <a:r>
              <a:rPr lang="cs-CZ" dirty="0"/>
              <a:t>Neuvěřitelný lesk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1648D3-F4E8-46D7-96CF-139F0D868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" y="173037"/>
            <a:ext cx="1381126" cy="13811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A99DAC9-157E-44B5-9A8F-F132C00B8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4" y="1554163"/>
            <a:ext cx="2401884" cy="411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8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27D4D-6E7E-4C06-A532-0E4B55C6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328" y="365125"/>
            <a:ext cx="8174286" cy="1325563"/>
          </a:xfrm>
        </p:spPr>
        <p:txBody>
          <a:bodyPr/>
          <a:lstStyle/>
          <a:p>
            <a:r>
              <a:rPr lang="cs-CZ" dirty="0"/>
              <a:t>Perfektní přírodní tóny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1311-0F5D-4D07-BC8D-ED87AE51C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328" y="1825625"/>
            <a:ext cx="8174286" cy="435133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cs-CZ" dirty="0"/>
              <a:t>.0 </a:t>
            </a:r>
            <a:r>
              <a:rPr lang="cs-CZ" dirty="0" err="1"/>
              <a:t>Pure</a:t>
            </a:r>
            <a:r>
              <a:rPr lang="cs-CZ" dirty="0"/>
              <a:t> </a:t>
            </a:r>
            <a:r>
              <a:rPr lang="cs-CZ" dirty="0" err="1"/>
              <a:t>Naturals</a:t>
            </a:r>
            <a:r>
              <a:rPr lang="cs-CZ" dirty="0"/>
              <a:t> (Čisté přírodní)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100% krytí a rozjasnění vlasů</a:t>
            </a:r>
          </a:p>
          <a:p>
            <a:pPr lvl="1">
              <a:lnSpc>
                <a:spcPct val="114000"/>
              </a:lnSpc>
            </a:pPr>
            <a:endParaRPr lang="cs-CZ" dirty="0"/>
          </a:p>
          <a:p>
            <a:pPr>
              <a:lnSpc>
                <a:spcPct val="114000"/>
              </a:lnSpc>
            </a:pPr>
            <a:r>
              <a:rPr lang="cs-CZ" dirty="0"/>
              <a:t>.0 ICE </a:t>
            </a:r>
            <a:r>
              <a:rPr lang="cs-CZ" dirty="0" err="1"/>
              <a:t>Naturals</a:t>
            </a:r>
            <a:r>
              <a:rPr lang="cs-CZ" dirty="0"/>
              <a:t> (Ledové přírodní)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100% chladné krytí bez teplého nádechu</a:t>
            </a:r>
          </a:p>
          <a:p>
            <a:pPr lvl="1">
              <a:lnSpc>
                <a:spcPct val="114000"/>
              </a:lnSpc>
            </a:pPr>
            <a:endParaRPr lang="cs-CZ" dirty="0"/>
          </a:p>
          <a:p>
            <a:pPr>
              <a:lnSpc>
                <a:spcPct val="114000"/>
              </a:lnSpc>
            </a:pPr>
            <a:r>
              <a:rPr lang="cs-CZ" dirty="0"/>
              <a:t>Ideální pro krytí šedivých vlasů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1648D3-F4E8-46D7-96CF-139F0D868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" y="173037"/>
            <a:ext cx="1381126" cy="1381126"/>
          </a:xfrm>
          <a:prstGeom prst="rect">
            <a:avLst/>
          </a:prstGeom>
        </p:spPr>
      </p:pic>
      <p:pic>
        <p:nvPicPr>
          <p:cNvPr id="7" name="Obrázek 6" descr="Obsah obrázku text, dort, čokoláda, kousek&#10;&#10;Popis byl vytvořen automaticky">
            <a:extLst>
              <a:ext uri="{FF2B5EF4-FFF2-40B4-BE49-F238E27FC236}">
                <a16:creationId xmlns:a16="http://schemas.microsoft.com/office/drawing/2014/main" id="{763CFE9B-9735-407D-92B6-801569329F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r="8023"/>
          <a:stretch/>
        </p:blipFill>
        <p:spPr>
          <a:xfrm>
            <a:off x="110842" y="1825626"/>
            <a:ext cx="2595088" cy="3678486"/>
          </a:xfrm>
          <a:prstGeom prst="rect">
            <a:avLst/>
          </a:prstGeom>
        </p:spPr>
      </p:pic>
      <p:pic>
        <p:nvPicPr>
          <p:cNvPr id="6" name="Obrázek 5" descr="Obsah obrázku nástroj, koště&#10;&#10;Popis byl vytvořen automaticky">
            <a:extLst>
              <a:ext uri="{FF2B5EF4-FFF2-40B4-BE49-F238E27FC236}">
                <a16:creationId xmlns:a16="http://schemas.microsoft.com/office/drawing/2014/main" id="{09405F22-511B-4660-9728-A3861513DA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67"/>
          <a:stretch/>
        </p:blipFill>
        <p:spPr>
          <a:xfrm rot="668523">
            <a:off x="8013249" y="1037593"/>
            <a:ext cx="2096827" cy="3035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21691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dezert&#10;&#10;Popis byl vytvořen automaticky">
            <a:extLst>
              <a:ext uri="{FF2B5EF4-FFF2-40B4-BE49-F238E27FC236}">
                <a16:creationId xmlns:a16="http://schemas.microsoft.com/office/drawing/2014/main" id="{EDC90750-9F1F-45F4-B0BC-BC2C4F174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8" y="1689100"/>
            <a:ext cx="2644772" cy="392901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0D27D4D-6E7E-4C06-A532-0E4B55C6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328" y="365125"/>
            <a:ext cx="8174286" cy="1325563"/>
          </a:xfrm>
        </p:spPr>
        <p:txBody>
          <a:bodyPr/>
          <a:lstStyle/>
          <a:p>
            <a:r>
              <a:rPr lang="cs-CZ" dirty="0"/>
              <a:t>Teplé i studené hnědé tóny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1311-0F5D-4D07-BC8D-ED87AE51C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328" y="1825625"/>
            <a:ext cx="8174286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4000"/>
              </a:lnSpc>
            </a:pPr>
            <a:r>
              <a:rPr lang="cs-CZ" dirty="0"/>
              <a:t>.3 </a:t>
            </a:r>
            <a:r>
              <a:rPr lang="cs-CZ" dirty="0" err="1"/>
              <a:t>Pure</a:t>
            </a:r>
            <a:r>
              <a:rPr lang="cs-CZ" dirty="0"/>
              <a:t> Gold (Čisté zlaté)</a:t>
            </a:r>
          </a:p>
          <a:p>
            <a:pPr>
              <a:lnSpc>
                <a:spcPct val="114000"/>
              </a:lnSpc>
            </a:pPr>
            <a:r>
              <a:rPr lang="cs-CZ" dirty="0"/>
              <a:t>.72 </a:t>
            </a:r>
            <a:r>
              <a:rPr lang="cs-CZ" dirty="0" err="1"/>
              <a:t>Warm</a:t>
            </a:r>
            <a:r>
              <a:rPr lang="cs-CZ" dirty="0"/>
              <a:t> Brown (Teplé hnědé)</a:t>
            </a:r>
          </a:p>
          <a:p>
            <a:pPr>
              <a:lnSpc>
                <a:spcPct val="114000"/>
              </a:lnSpc>
            </a:pPr>
            <a:r>
              <a:rPr lang="cs-CZ" dirty="0"/>
              <a:t>.7 </a:t>
            </a:r>
            <a:r>
              <a:rPr lang="cs-CZ" dirty="0" err="1"/>
              <a:t>Pure</a:t>
            </a:r>
            <a:r>
              <a:rPr lang="cs-CZ" dirty="0"/>
              <a:t> Brown (Čisté hnědé)</a:t>
            </a:r>
          </a:p>
          <a:p>
            <a:pPr>
              <a:lnSpc>
                <a:spcPct val="114000"/>
              </a:lnSpc>
            </a:pPr>
            <a:r>
              <a:rPr lang="cs-CZ" dirty="0"/>
              <a:t>.7 COLD Brown (Chladné hnědé)</a:t>
            </a:r>
          </a:p>
          <a:p>
            <a:pPr>
              <a:lnSpc>
                <a:spcPct val="114000"/>
              </a:lnSpc>
            </a:pPr>
            <a:endParaRPr lang="cs-CZ" dirty="0"/>
          </a:p>
          <a:p>
            <a:pPr>
              <a:lnSpc>
                <a:spcPct val="114000"/>
              </a:lnSpc>
            </a:pPr>
            <a:r>
              <a:rPr lang="cs-CZ" dirty="0"/>
              <a:t>Ideální pro: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Tón v tónu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Neutralizace oranžového efektu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Prokreslená hnědá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Krytí šedin v hnědých vlasech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1648D3-F4E8-46D7-96CF-139F0D868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" y="173037"/>
            <a:ext cx="1381126" cy="13811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9BA3838-E746-4A20-80D3-89C2EF4AB0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2244" r="-662" b="1182"/>
          <a:stretch/>
        </p:blipFill>
        <p:spPr>
          <a:xfrm rot="668523">
            <a:off x="7670350" y="2483768"/>
            <a:ext cx="2096827" cy="3035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8772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B0A52A3-2246-44C1-9605-9E3C5B1D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r="12373"/>
          <a:stretch/>
        </p:blipFill>
        <p:spPr>
          <a:xfrm>
            <a:off x="447676" y="1456779"/>
            <a:ext cx="2190228" cy="462493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0D27D4D-6E7E-4C06-A532-0E4B55C6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328" y="365125"/>
            <a:ext cx="8174286" cy="1325563"/>
          </a:xfrm>
        </p:spPr>
        <p:txBody>
          <a:bodyPr/>
          <a:lstStyle/>
          <a:p>
            <a:r>
              <a:rPr lang="cs-CZ" dirty="0"/>
              <a:t>To nejlepší pro blond vlasy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1311-0F5D-4D07-BC8D-ED87AE51C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328" y="1825625"/>
            <a:ext cx="8174286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4000"/>
              </a:lnSpc>
            </a:pPr>
            <a:r>
              <a:rPr lang="cs-CZ" dirty="0"/>
              <a:t>.32 </a:t>
            </a:r>
            <a:r>
              <a:rPr lang="cs-CZ" dirty="0" err="1"/>
              <a:t>Nude</a:t>
            </a:r>
            <a:r>
              <a:rPr lang="cs-CZ" dirty="0"/>
              <a:t> </a:t>
            </a:r>
            <a:r>
              <a:rPr lang="cs-CZ" dirty="0" err="1"/>
              <a:t>Beige</a:t>
            </a:r>
            <a:r>
              <a:rPr lang="cs-CZ" dirty="0"/>
              <a:t> (</a:t>
            </a:r>
            <a:r>
              <a:rPr lang="cs-CZ" dirty="0" err="1"/>
              <a:t>Nude</a:t>
            </a:r>
            <a:r>
              <a:rPr lang="cs-CZ" dirty="0"/>
              <a:t> béžové)</a:t>
            </a:r>
          </a:p>
          <a:p>
            <a:pPr>
              <a:lnSpc>
                <a:spcPct val="114000"/>
              </a:lnSpc>
            </a:pPr>
            <a:r>
              <a:rPr lang="cs-CZ" dirty="0"/>
              <a:t>12. </a:t>
            </a:r>
            <a:r>
              <a:rPr lang="cs-CZ" dirty="0" err="1"/>
              <a:t>Blonde</a:t>
            </a:r>
            <a:r>
              <a:rPr lang="cs-CZ" dirty="0"/>
              <a:t> Extra Lift (Extra </a:t>
            </a:r>
            <a:r>
              <a:rPr lang="cs-CZ" dirty="0" err="1"/>
              <a:t>Superblondy</a:t>
            </a:r>
            <a:r>
              <a:rPr lang="cs-CZ" dirty="0"/>
              <a:t>)</a:t>
            </a:r>
          </a:p>
          <a:p>
            <a:pPr>
              <a:lnSpc>
                <a:spcPct val="114000"/>
              </a:lnSpc>
            </a:pPr>
            <a:r>
              <a:rPr lang="cs-CZ" dirty="0"/>
              <a:t>.11 Extra </a:t>
            </a:r>
            <a:r>
              <a:rPr lang="cs-CZ" dirty="0" err="1"/>
              <a:t>Cold</a:t>
            </a:r>
            <a:r>
              <a:rPr lang="cs-CZ" dirty="0"/>
              <a:t> (Extra chladné)</a:t>
            </a:r>
          </a:p>
          <a:p>
            <a:pPr>
              <a:lnSpc>
                <a:spcPct val="114000"/>
              </a:lnSpc>
            </a:pPr>
            <a:r>
              <a:rPr lang="cs-CZ" dirty="0"/>
              <a:t>.7 </a:t>
            </a:r>
            <a:r>
              <a:rPr lang="cs-CZ" dirty="0" err="1"/>
              <a:t>Pure</a:t>
            </a:r>
            <a:r>
              <a:rPr lang="cs-CZ" dirty="0"/>
              <a:t> </a:t>
            </a:r>
            <a:r>
              <a:rPr lang="cs-CZ" dirty="0" err="1"/>
              <a:t>Sand</a:t>
            </a:r>
            <a:r>
              <a:rPr lang="cs-CZ" dirty="0"/>
              <a:t> (Čisté pískové)</a:t>
            </a:r>
          </a:p>
          <a:p>
            <a:pPr>
              <a:lnSpc>
                <a:spcPct val="114000"/>
              </a:lnSpc>
            </a:pPr>
            <a:endParaRPr lang="cs-CZ" dirty="0"/>
          </a:p>
          <a:p>
            <a:pPr>
              <a:lnSpc>
                <a:spcPct val="114000"/>
              </a:lnSpc>
            </a:pPr>
            <a:r>
              <a:rPr lang="cs-CZ" dirty="0"/>
              <a:t>Ideální pro: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Tónování blond vlasů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Efekt proti žlutým odleskům</a:t>
            </a:r>
          </a:p>
          <a:p>
            <a:pPr lvl="1">
              <a:lnSpc>
                <a:spcPct val="114000"/>
              </a:lnSpc>
            </a:pPr>
            <a:r>
              <a:rPr lang="cs-CZ" dirty="0" err="1"/>
              <a:t>Superblondy</a:t>
            </a:r>
            <a:endParaRPr lang="cs-CZ" dirty="0"/>
          </a:p>
          <a:p>
            <a:pPr lvl="1">
              <a:lnSpc>
                <a:spcPct val="114000"/>
              </a:lnSpc>
            </a:pPr>
            <a:r>
              <a:rPr lang="cs-CZ" dirty="0"/>
              <a:t>Krytí šedin v blond vlasech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1648D3-F4E8-46D7-96CF-139F0D868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" y="173037"/>
            <a:ext cx="1381126" cy="13811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281D3DA-2196-4DE0-A08F-47D9603B3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" b="1713"/>
          <a:stretch/>
        </p:blipFill>
        <p:spPr>
          <a:xfrm rot="668523">
            <a:off x="7098849" y="3283831"/>
            <a:ext cx="2096827" cy="3035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9969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27D4D-6E7E-4C06-A532-0E4B55C6A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328" y="365125"/>
            <a:ext cx="8174286" cy="1325563"/>
          </a:xfrm>
        </p:spPr>
        <p:txBody>
          <a:bodyPr/>
          <a:lstStyle/>
          <a:p>
            <a:r>
              <a:rPr lang="cs-CZ" dirty="0"/>
              <a:t>Módní odstíny inspirované přírodou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1311-0F5D-4D07-BC8D-ED87AE51C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328" y="1825624"/>
            <a:ext cx="8174286" cy="478472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4000"/>
              </a:lnSpc>
            </a:pPr>
            <a:r>
              <a:rPr lang="cs-CZ" dirty="0"/>
              <a:t>.34 Gold </a:t>
            </a:r>
            <a:r>
              <a:rPr lang="cs-CZ" dirty="0" err="1"/>
              <a:t>Copper</a:t>
            </a:r>
            <a:r>
              <a:rPr lang="cs-CZ" dirty="0"/>
              <a:t> (Zlato měděné)</a:t>
            </a:r>
          </a:p>
          <a:p>
            <a:pPr>
              <a:lnSpc>
                <a:spcPct val="114000"/>
              </a:lnSpc>
            </a:pPr>
            <a:r>
              <a:rPr lang="cs-CZ" dirty="0"/>
              <a:t>.43 </a:t>
            </a:r>
            <a:r>
              <a:rPr lang="cs-CZ" dirty="0" err="1"/>
              <a:t>Copper</a:t>
            </a:r>
            <a:r>
              <a:rPr lang="cs-CZ" dirty="0"/>
              <a:t> Gold (Měděno zlaté)</a:t>
            </a:r>
          </a:p>
          <a:p>
            <a:pPr>
              <a:lnSpc>
                <a:spcPct val="114000"/>
              </a:lnSpc>
            </a:pPr>
            <a:r>
              <a:rPr lang="cs-CZ" dirty="0"/>
              <a:t>.4 </a:t>
            </a:r>
            <a:r>
              <a:rPr lang="cs-CZ" dirty="0" err="1"/>
              <a:t>Pure</a:t>
            </a:r>
            <a:r>
              <a:rPr lang="cs-CZ" dirty="0"/>
              <a:t> </a:t>
            </a:r>
            <a:r>
              <a:rPr lang="cs-CZ" dirty="0" err="1"/>
              <a:t>Copper</a:t>
            </a:r>
            <a:r>
              <a:rPr lang="cs-CZ" dirty="0"/>
              <a:t> (Čisté měděné)</a:t>
            </a:r>
          </a:p>
          <a:p>
            <a:pPr>
              <a:lnSpc>
                <a:spcPct val="114000"/>
              </a:lnSpc>
            </a:pPr>
            <a:r>
              <a:rPr lang="cs-CZ" dirty="0"/>
              <a:t>.44 Extra </a:t>
            </a:r>
            <a:r>
              <a:rPr lang="cs-CZ" dirty="0" err="1"/>
              <a:t>Copper</a:t>
            </a:r>
            <a:r>
              <a:rPr lang="cs-CZ" dirty="0"/>
              <a:t> (Extra měděné)</a:t>
            </a:r>
          </a:p>
          <a:p>
            <a:pPr>
              <a:lnSpc>
                <a:spcPct val="114000"/>
              </a:lnSpc>
            </a:pPr>
            <a:r>
              <a:rPr lang="cs-CZ" dirty="0"/>
              <a:t>.66 </a:t>
            </a:r>
            <a:r>
              <a:rPr lang="cs-CZ" dirty="0" err="1"/>
              <a:t>Pure</a:t>
            </a:r>
            <a:r>
              <a:rPr lang="cs-CZ" dirty="0"/>
              <a:t> </a:t>
            </a:r>
            <a:r>
              <a:rPr lang="cs-CZ" dirty="0" err="1"/>
              <a:t>Red</a:t>
            </a:r>
            <a:r>
              <a:rPr lang="cs-CZ" dirty="0"/>
              <a:t> (Čisté červené)</a:t>
            </a:r>
          </a:p>
          <a:p>
            <a:pPr>
              <a:lnSpc>
                <a:spcPct val="114000"/>
              </a:lnSpc>
            </a:pPr>
            <a:endParaRPr lang="cs-CZ" dirty="0"/>
          </a:p>
          <a:p>
            <a:pPr>
              <a:lnSpc>
                <a:spcPct val="114000"/>
              </a:lnSpc>
            </a:pPr>
            <a:r>
              <a:rPr lang="cs-CZ" dirty="0"/>
              <a:t>Ideální pro: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Módní tónování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Krytí šedin v módních odstínech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Syté barvení</a:t>
            </a:r>
          </a:p>
          <a:p>
            <a:pPr lvl="1">
              <a:lnSpc>
                <a:spcPct val="114000"/>
              </a:lnSpc>
            </a:pPr>
            <a:r>
              <a:rPr lang="cs-CZ" dirty="0"/>
              <a:t>Vyvažování barvy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1648D3-F4E8-46D7-96CF-139F0D868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" y="173037"/>
            <a:ext cx="1381126" cy="1381126"/>
          </a:xfrm>
          <a:prstGeom prst="rect">
            <a:avLst/>
          </a:prstGeom>
        </p:spPr>
      </p:pic>
      <p:pic>
        <p:nvPicPr>
          <p:cNvPr id="6" name="Obrázek 5" descr="Obsah obrázku text, dezert&#10;&#10;Popis byl vytvořen automaticky">
            <a:extLst>
              <a:ext uri="{FF2B5EF4-FFF2-40B4-BE49-F238E27FC236}">
                <a16:creationId xmlns:a16="http://schemas.microsoft.com/office/drawing/2014/main" id="{1356A35E-D471-424D-9433-080F21975D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r="6675"/>
          <a:stretch/>
        </p:blipFill>
        <p:spPr>
          <a:xfrm>
            <a:off x="169242" y="1573213"/>
            <a:ext cx="2478288" cy="43613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5DB668F-DD36-4928-9BA6-97987126F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-521" r="-3970" b="3948"/>
          <a:stretch/>
        </p:blipFill>
        <p:spPr>
          <a:xfrm rot="668523">
            <a:off x="7498899" y="2406017"/>
            <a:ext cx="2096827" cy="3035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836062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10010</TotalTime>
  <Words>492</Words>
  <Application>Microsoft Office PowerPoint</Application>
  <PresentationFormat>Širokoúhlá obrazovka</PresentationFormat>
  <Paragraphs>106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Calibri</vt:lpstr>
      <vt:lpstr>Futura PT Book</vt:lpstr>
      <vt:lpstr>Futura PT Light</vt:lpstr>
      <vt:lpstr>Futura PT Light Italic</vt:lpstr>
      <vt:lpstr>Motiv Office</vt:lpstr>
      <vt:lpstr>Prezentace aplikace PowerPoint</vt:lpstr>
      <vt:lpstr>Prezentace aplikace PowerPoint</vt:lpstr>
      <vt:lpstr>Nové složení</vt:lpstr>
      <vt:lpstr>Nové složení</vt:lpstr>
      <vt:lpstr>Vlastnosti a výhody</vt:lpstr>
      <vt:lpstr>Perfektní přírodní tóny</vt:lpstr>
      <vt:lpstr>Teplé i studené hnědé tóny</vt:lpstr>
      <vt:lpstr>To nejlepší pro blond vlasy</vt:lpstr>
      <vt:lpstr>Módní odstíny inspirované přírodou</vt:lpstr>
      <vt:lpstr>Čisté pigmenty a sebevyjádření</vt:lpstr>
      <vt:lpstr>Prezentace aplikace PowerPoint</vt:lpstr>
      <vt:lpstr>Domíchání odstínů</vt:lpstr>
      <vt:lpstr>Prezentace aplikace PowerPoint</vt:lpstr>
      <vt:lpstr>Obnovená linie barevných masek</vt:lpstr>
      <vt:lpstr>Nový vzorník</vt:lpstr>
      <vt:lpstr>Prezentace aplikace PowerPoint</vt:lpstr>
      <vt:lpstr>Obnovená linie korektorů odrostů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Klub Echosline</dc:title>
  <dc:creator>Filip Huta</dc:creator>
  <cp:lastModifiedBy>Filip Huta</cp:lastModifiedBy>
  <cp:revision>200</cp:revision>
  <dcterms:created xsi:type="dcterms:W3CDTF">2020-08-21T12:08:48Z</dcterms:created>
  <dcterms:modified xsi:type="dcterms:W3CDTF">2022-03-17T10:51:33Z</dcterms:modified>
</cp:coreProperties>
</file>